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68" r:id="rId14"/>
  </p:sldIdLst>
  <p:sldSz cx="9144000" cy="6858000" type="screen4x3"/>
  <p:notesSz cx="9925050" cy="66659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8"/>
    <p:restoredTop sz="73085"/>
  </p:normalViewPr>
  <p:slideViewPr>
    <p:cSldViewPr snapToGrid="0">
      <p:cViewPr>
        <p:scale>
          <a:sx n="99" d="100"/>
          <a:sy n="99" d="100"/>
        </p:scale>
        <p:origin x="648" y="-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2610C23-1E40-4B90-BAB9-87379383762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body"/>
          </p:nvPr>
        </p:nvSpPr>
        <p:spPr>
          <a:xfrm>
            <a:off x="992520" y="3166200"/>
            <a:ext cx="7938360" cy="2997720"/>
          </a:xfrm>
          <a:prstGeom prst="rect">
            <a:avLst/>
          </a:prstGeom>
        </p:spPr>
        <p:txBody>
          <a:bodyPr lIns="90720" tIns="45360" rIns="90720" bIns="4536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621760" y="6331320"/>
            <a:ext cx="4299120" cy="33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/>
          <a:lstStyle/>
          <a:p>
            <a:pPr>
              <a:lnSpc>
                <a:spcPct val="100000"/>
              </a:lnSpc>
            </a:pPr>
            <a:fld id="{924B3D4E-F4BD-44EE-AE54-71E5877EA48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2338" y="833438"/>
            <a:ext cx="3000375" cy="224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C2610C23-1E40-4B90-BAB9-87379383762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0965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2338" y="833438"/>
            <a:ext cx="3000375" cy="224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1.5 </a:t>
            </a:r>
            <a:r>
              <a:rPr lang="de-DE" dirty="0" err="1"/>
              <a:t>minutes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C2610C23-1E40-4B90-BAB9-87379383762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520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462338" y="833438"/>
            <a:ext cx="3000375" cy="224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Jun</a:t>
            </a:r>
          </a:p>
          <a:p>
            <a:r>
              <a:rPr kumimoji="1" lang="en-US" altLang="zh-CN" dirty="0"/>
              <a:t>1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Movement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*</a:t>
            </a:r>
            <a:r>
              <a:rPr kumimoji="1" lang="en-US" altLang="zh-CN" dirty="0"/>
              <a:t>2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 err="1"/>
              <a:t>chhoregraphe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C2610C23-1E40-4B90-BAB9-87379383762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2971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462338" y="833438"/>
            <a:ext cx="3000375" cy="224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Jun</a:t>
            </a:r>
          </a:p>
          <a:p>
            <a:r>
              <a:rPr kumimoji="1" lang="en-US" altLang="zh-CN" dirty="0"/>
              <a:t>1.30~~2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Technical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details:</a:t>
            </a:r>
          </a:p>
          <a:p>
            <a:pPr marL="628650" lvl="1" indent="-171450">
              <a:buFontTx/>
              <a:buChar char="-"/>
            </a:pPr>
            <a:r>
              <a:rPr kumimoji="1" lang="en-US" altLang="zh-CN" b="1" dirty="0" err="1"/>
              <a:t>ALSpeechRecognition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API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recognition,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return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confidential</a:t>
            </a:r>
          </a:p>
          <a:p>
            <a:pPr marL="628650" lvl="1" indent="-171450">
              <a:buFontTx/>
              <a:buChar char="-"/>
            </a:pPr>
            <a:r>
              <a:rPr kumimoji="1" lang="en-US" altLang="zh-CN" b="1" dirty="0"/>
              <a:t>Fall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Management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API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fall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Robothasfallen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recover</a:t>
            </a:r>
          </a:p>
          <a:p>
            <a:pPr marL="628650" lvl="1" indent="-171450">
              <a:buFontTx/>
              <a:buChar char="-"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C2610C23-1E40-4B90-BAB9-87379383762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325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462338" y="833438"/>
            <a:ext cx="3000375" cy="224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Jun</a:t>
            </a:r>
          </a:p>
          <a:p>
            <a:r>
              <a:rPr kumimoji="1" lang="en-US" altLang="zh-CN" dirty="0"/>
              <a:t>2</a:t>
            </a:r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Marker</a:t>
            </a:r>
          </a:p>
          <a:p>
            <a:pPr marL="628650" lvl="1" indent="-171450">
              <a:buFontTx/>
              <a:buChar char="-"/>
            </a:pPr>
            <a:r>
              <a:rPr kumimoji="1" lang="en-US" altLang="zh-CN" b="1" dirty="0"/>
              <a:t>Cartesian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control: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intuitive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for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users</a:t>
            </a:r>
          </a:p>
          <a:p>
            <a:pPr marL="628650" lvl="1" indent="-171450">
              <a:buFontTx/>
              <a:buChar char="-"/>
            </a:pPr>
            <a:r>
              <a:rPr kumimoji="1" lang="en-US" altLang="zh-CN" b="1" dirty="0" err="1"/>
              <a:t>ALFace_detection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API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camera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</a:p>
          <a:p>
            <a:pPr marL="628650" lvl="1" indent="-171450">
              <a:buFontTx/>
              <a:buChar char="-"/>
            </a:pPr>
            <a:endParaRPr kumimoji="1" lang="en-US" altLang="zh-CN" dirty="0"/>
          </a:p>
          <a:p>
            <a:pPr marL="628650" lvl="1" indent="-171450">
              <a:buFontTx/>
              <a:buChar char="-"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C2610C23-1E40-4B90-BAB9-87379383762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0968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462338" y="833438"/>
            <a:ext cx="3000375" cy="224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Jiaxin</a:t>
            </a:r>
            <a:endParaRPr kumimoji="1" lang="en-US" altLang="zh-CN" dirty="0"/>
          </a:p>
          <a:p>
            <a:r>
              <a:rPr kumimoji="1" lang="en-US" altLang="zh-CN" dirty="0"/>
              <a:t>2min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C2610C23-1E40-4B90-BAB9-87379383762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182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48168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18960" y="4215960"/>
            <a:ext cx="48168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592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65920" y="421596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18960" y="421596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48168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18960" y="1762200"/>
            <a:ext cx="48168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318960" y="3918600"/>
            <a:ext cx="481680" cy="38412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318960" y="3918600"/>
            <a:ext cx="481680" cy="38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318960" y="1762200"/>
            <a:ext cx="481680" cy="469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48168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23472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65920" y="1762200"/>
            <a:ext cx="23472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8960" y="994320"/>
            <a:ext cx="850716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318960" y="421596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65920" y="1762200"/>
            <a:ext cx="23472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8960" y="1762200"/>
            <a:ext cx="481680" cy="469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23472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6592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65920" y="421596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6592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318960" y="4215960"/>
            <a:ext cx="48168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48168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18960" y="4215960"/>
            <a:ext cx="48168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6592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65920" y="421596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318960" y="421596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48168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18960" y="1762200"/>
            <a:ext cx="48168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Grafik 75"/>
          <p:cNvPicPr/>
          <p:nvPr/>
        </p:nvPicPr>
        <p:blipFill>
          <a:blip r:embed="rId2"/>
          <a:stretch/>
        </p:blipFill>
        <p:spPr>
          <a:xfrm>
            <a:off x="318960" y="3918600"/>
            <a:ext cx="481680" cy="384120"/>
          </a:xfrm>
          <a:prstGeom prst="rect">
            <a:avLst/>
          </a:prstGeom>
          <a:ln>
            <a:noFill/>
          </a:ln>
        </p:spPr>
      </p:pic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318960" y="3918600"/>
            <a:ext cx="481680" cy="38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48168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23472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65920" y="1762200"/>
            <a:ext cx="23472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18960" y="994320"/>
            <a:ext cx="8507160" cy="530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18960" y="421596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65920" y="1762200"/>
            <a:ext cx="23472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234720" cy="4697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6592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65920" y="421596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1896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65920" y="1762200"/>
            <a:ext cx="23472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18960" y="4215960"/>
            <a:ext cx="481680" cy="2240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6"/>
          <p:cNvPicPr/>
          <p:nvPr/>
        </p:nvPicPr>
        <p:blipFill>
          <a:blip r:embed="rId14"/>
          <a:stretch/>
        </p:blipFill>
        <p:spPr>
          <a:xfrm>
            <a:off x="8218440" y="324720"/>
            <a:ext cx="606600" cy="31860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320400" y="314280"/>
            <a:ext cx="7697880" cy="34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4000"/>
              </a:lnSpc>
            </a:pPr>
            <a:r>
              <a:rPr lang="en-US" sz="800" b="0" strike="noStrike" spc="-1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for Cognitive Systems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4000"/>
              </a:lnSpc>
            </a:pPr>
            <a:r>
              <a:rPr lang="en-US" sz="800" b="0" strike="noStrike" spc="-1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Department of Electrical and Computer Engineering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4000"/>
              </a:lnSpc>
            </a:pPr>
            <a:r>
              <a:rPr lang="en-US" sz="800" b="0" strike="noStrike" spc="-1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Universität München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8347680" y="6408360"/>
            <a:ext cx="573480" cy="3567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Bild 6"/>
          <p:cNvPicPr/>
          <p:nvPr/>
        </p:nvPicPr>
        <p:blipFill>
          <a:blip r:embed="rId14"/>
          <a:stretch/>
        </p:blipFill>
        <p:spPr>
          <a:xfrm>
            <a:off x="8218440" y="324720"/>
            <a:ext cx="606600" cy="31860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320400" y="314280"/>
            <a:ext cx="7697880" cy="34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4000"/>
              </a:lnSpc>
            </a:pPr>
            <a:r>
              <a:rPr lang="en-US" sz="800" b="0" strike="noStrike" spc="-1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for Cognitive Systems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4000"/>
              </a:lnSpc>
            </a:pPr>
            <a:r>
              <a:rPr lang="en-US" sz="800" b="0" strike="noStrike" spc="-1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Department of Electrical and Computer Engineering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4000"/>
              </a:lnSpc>
            </a:pPr>
            <a:r>
              <a:rPr lang="en-US" sz="800" b="0" strike="noStrike" spc="-1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Technische Universität München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716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18960" y="1762200"/>
            <a:ext cx="481680" cy="46976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25480" y="1762200"/>
            <a:ext cx="481680" cy="46976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18240" y="994320"/>
            <a:ext cx="8507160" cy="134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GoGo</a:t>
            </a:r>
            <a:r>
              <a:rPr lang="en-US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NAO: Dancer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Humanoid Robotic Systems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Bild 4"/>
          <p:cNvPicPr/>
          <p:nvPr/>
        </p:nvPicPr>
        <p:blipFill>
          <a:blip r:embed="rId3"/>
          <a:stretch/>
        </p:blipFill>
        <p:spPr>
          <a:xfrm>
            <a:off x="4926600" y="3051360"/>
            <a:ext cx="3891960" cy="339552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17520" y="3279600"/>
            <a:ext cx="8507160" cy="161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Behind a Successful NAO, there stand 3 Women!</a:t>
            </a:r>
          </a:p>
          <a:p>
            <a:pPr>
              <a:lnSpc>
                <a:spcPct val="150000"/>
              </a:lnSpc>
            </a:pP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Jun You, </a:t>
            </a:r>
            <a:r>
              <a:rPr lang="en-US" sz="14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Jiaxin</a:t>
            </a:r>
            <a:r>
              <a:rPr lang="en-US" sz="1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Yang, Lisa Gan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for Cognitive Systems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Prof. Dr. Gordon Cheng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Munich, 03. February 2022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2E7AF-C8E1-406A-A8E3-E3D7D8B5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Pick Up </a:t>
            </a:r>
            <a:r>
              <a:rPr lang="de-DE" dirty="0" err="1"/>
              <a:t>Prop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4CC2C41-E130-425D-AAC6-ABEB963D8818}"/>
              </a:ext>
            </a:extLst>
          </p:cNvPr>
          <p:cNvSpPr/>
          <p:nvPr/>
        </p:nvSpPr>
        <p:spPr>
          <a:xfrm>
            <a:off x="1236274" y="3950773"/>
            <a:ext cx="822255" cy="5376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Top </a:t>
            </a:r>
            <a:r>
              <a:rPr lang="de-DE" sz="1400" dirty="0" err="1"/>
              <a:t>Camera</a:t>
            </a:r>
            <a:endParaRPr lang="en-US" sz="14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70B6876-1E78-4611-9150-33FEFD87B61A}"/>
              </a:ext>
            </a:extLst>
          </p:cNvPr>
          <p:cNvSpPr/>
          <p:nvPr/>
        </p:nvSpPr>
        <p:spPr>
          <a:xfrm>
            <a:off x="2314977" y="3982499"/>
            <a:ext cx="2013285" cy="474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Blob</a:t>
            </a:r>
            <a:r>
              <a:rPr lang="de-DE" sz="1400" dirty="0"/>
              <a:t> </a:t>
            </a:r>
            <a:r>
              <a:rPr lang="de-DE" sz="1400" dirty="0" err="1"/>
              <a:t>Detection</a:t>
            </a:r>
            <a:endParaRPr lang="en-US" sz="14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267631F-C6A7-468D-A089-C4A61EDFC202}"/>
              </a:ext>
            </a:extLst>
          </p:cNvPr>
          <p:cNvSpPr/>
          <p:nvPr/>
        </p:nvSpPr>
        <p:spPr>
          <a:xfrm>
            <a:off x="4519696" y="3950776"/>
            <a:ext cx="872074" cy="5376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Found</a:t>
            </a:r>
            <a:r>
              <a:rPr lang="de-DE" sz="1400" dirty="0"/>
              <a:t> </a:t>
            </a:r>
            <a:r>
              <a:rPr lang="de-DE" sz="1400" dirty="0" err="1"/>
              <a:t>Prop</a:t>
            </a:r>
            <a:r>
              <a:rPr lang="de-DE" sz="1400" dirty="0"/>
              <a:t>?</a:t>
            </a:r>
            <a:endParaRPr lang="en-US" sz="14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6545839-6273-4471-BF4B-364404CC18F5}"/>
              </a:ext>
            </a:extLst>
          </p:cNvPr>
          <p:cNvSpPr/>
          <p:nvPr/>
        </p:nvSpPr>
        <p:spPr>
          <a:xfrm>
            <a:off x="5863264" y="3950776"/>
            <a:ext cx="1288638" cy="5376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Walk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Prop</a:t>
            </a:r>
            <a:endParaRPr lang="en-US" sz="1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C2A72A-250D-4A65-9668-EF238D61780E}"/>
              </a:ext>
            </a:extLst>
          </p:cNvPr>
          <p:cNvSpPr/>
          <p:nvPr/>
        </p:nvSpPr>
        <p:spPr>
          <a:xfrm>
            <a:off x="7454505" y="3950774"/>
            <a:ext cx="1092241" cy="53762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Pick Up </a:t>
            </a:r>
            <a:r>
              <a:rPr lang="de-DE" sz="1400" dirty="0" err="1"/>
              <a:t>Prop</a:t>
            </a:r>
            <a:endParaRPr lang="en-US" sz="1400" dirty="0"/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E2A98BF0-E4E2-4B16-9E76-D88CB05C7D25}"/>
              </a:ext>
            </a:extLst>
          </p:cNvPr>
          <p:cNvCxnSpPr>
            <a:cxnSpLocks/>
            <a:stCxn id="12" idx="2"/>
            <a:endCxn id="11" idx="4"/>
          </p:cNvCxnSpPr>
          <p:nvPr/>
        </p:nvCxnSpPr>
        <p:spPr>
          <a:xfrm rot="5400000" flipH="1">
            <a:off x="4122814" y="3655485"/>
            <a:ext cx="31725" cy="1634113"/>
          </a:xfrm>
          <a:prstGeom prst="bentConnector3">
            <a:avLst>
              <a:gd name="adj1" fmla="val -7205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Spielzeug, Puppe, ausgestaltet enthält.&#10;&#10;Automatisch generierte Beschreibung">
            <a:extLst>
              <a:ext uri="{FF2B5EF4-FFF2-40B4-BE49-F238E27FC236}">
                <a16:creationId xmlns:a16="http://schemas.microsoft.com/office/drawing/2014/main" id="{01CA86E3-0D70-4437-924E-6D9CC0B3B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2" y="3857874"/>
            <a:ext cx="567143" cy="829650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7BADE1E-159B-44AA-9E25-75D35B9DF1C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391770" y="4219590"/>
            <a:ext cx="471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6E102BE-1C22-4EAD-B16E-AB0A084A3AB3}"/>
              </a:ext>
            </a:extLst>
          </p:cNvPr>
          <p:cNvCxnSpPr>
            <a:cxnSpLocks/>
            <a:stCxn id="11" idx="6"/>
            <a:endCxn id="12" idx="1"/>
          </p:cNvCxnSpPr>
          <p:nvPr/>
        </p:nvCxnSpPr>
        <p:spPr>
          <a:xfrm>
            <a:off x="4328262" y="4219589"/>
            <a:ext cx="19143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1CA5EDF-E753-4968-9E07-22927ED2CF86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7151902" y="4219588"/>
            <a:ext cx="302603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00DE0F-1AEF-46D6-8E27-51FE0ADE4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938" y="4456678"/>
            <a:ext cx="222399" cy="209591"/>
          </a:xfrm>
          <a:prstGeom prst="rect">
            <a:avLst/>
          </a:prstGeom>
        </p:spPr>
      </p:pic>
      <p:pic>
        <p:nvPicPr>
          <p:cNvPr id="32" name="Picture 4" descr="200+ kostenlose Häkchen-Symbole &amp;amp; Haken-Bilder">
            <a:extLst>
              <a:ext uri="{FF2B5EF4-FFF2-40B4-BE49-F238E27FC236}">
                <a16:creationId xmlns:a16="http://schemas.microsoft.com/office/drawing/2014/main" id="{26CF9FB6-68BA-4C70-BDFC-F5B8EFDD1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501" y="3965413"/>
            <a:ext cx="244031" cy="2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424CCE4C-F91C-4F1C-9F86-24932453ACFF}"/>
              </a:ext>
            </a:extLst>
          </p:cNvPr>
          <p:cNvSpPr/>
          <p:nvPr/>
        </p:nvSpPr>
        <p:spPr>
          <a:xfrm>
            <a:off x="318960" y="3479862"/>
            <a:ext cx="8507160" cy="15804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FB6A4341-7C50-4552-B070-B05D086306CE}"/>
              </a:ext>
            </a:extLst>
          </p:cNvPr>
          <p:cNvCxnSpPr>
            <a:stCxn id="9" idx="3"/>
            <a:endCxn id="11" idx="2"/>
          </p:cNvCxnSpPr>
          <p:nvPr/>
        </p:nvCxnSpPr>
        <p:spPr>
          <a:xfrm>
            <a:off x="2058529" y="4219587"/>
            <a:ext cx="256448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65F61FD-155A-42AE-AC4D-F9B337DAB968}"/>
              </a:ext>
            </a:extLst>
          </p:cNvPr>
          <p:cNvSpPr txBox="1"/>
          <p:nvPr/>
        </p:nvSpPr>
        <p:spPr>
          <a:xfrm>
            <a:off x="817894" y="2162799"/>
            <a:ext cx="721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Blob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Transfer 2d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3d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floor</a:t>
            </a:r>
            <a:r>
              <a:rPr lang="de-DE" dirty="0"/>
              <a:t> </a:t>
            </a:r>
            <a:r>
              <a:rPr lang="de-DE" dirty="0" err="1"/>
              <a:t>projection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337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33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E7C96-CF51-4DCC-AC26-8218387E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Learnt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7A4B3C5-D5F3-4A71-A3F7-C086A729EA02}"/>
              </a:ext>
            </a:extLst>
          </p:cNvPr>
          <p:cNvSpPr txBox="1"/>
          <p:nvPr/>
        </p:nvSpPr>
        <p:spPr>
          <a:xfrm>
            <a:off x="577049" y="2290439"/>
            <a:ext cx="66049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3D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was not </a:t>
            </a:r>
            <a:r>
              <a:rPr lang="de-DE" dirty="0" err="1"/>
              <a:t>implementable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Inaccurate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coordination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Weak</a:t>
            </a:r>
            <a:r>
              <a:rPr lang="de-DE" dirty="0"/>
              <a:t> </a:t>
            </a:r>
            <a:r>
              <a:rPr lang="de-DE" dirty="0" err="1"/>
              <a:t>grasp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Incapable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walking</a:t>
            </a:r>
            <a:r>
              <a:rPr lang="de-DE" dirty="0"/>
              <a:t> </a:t>
            </a:r>
            <a:r>
              <a:rPr lang="de-DE" dirty="0" err="1"/>
              <a:t>straight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Instable</a:t>
            </a:r>
            <a:r>
              <a:rPr lang="de-DE" dirty="0"/>
              <a:t> </a:t>
            </a:r>
            <a:r>
              <a:rPr lang="de-DE" dirty="0" err="1"/>
              <a:t>cable</a:t>
            </a:r>
            <a:r>
              <a:rPr lang="de-DE" dirty="0"/>
              <a:t> </a:t>
            </a:r>
            <a:r>
              <a:rPr lang="de-DE" dirty="0" err="1"/>
              <a:t>connection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restrictions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damage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First </a:t>
            </a:r>
            <a:r>
              <a:rPr lang="de-DE" dirty="0" err="1"/>
              <a:t>experience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humanoid </a:t>
            </a:r>
            <a:r>
              <a:rPr lang="de-DE" dirty="0" err="1"/>
              <a:t>robot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Fun </a:t>
            </a:r>
            <a:r>
              <a:rPr lang="de-DE" dirty="0" err="1"/>
              <a:t>project</a:t>
            </a:r>
            <a:r>
              <a:rPr lang="de-DE" dirty="0"/>
              <a:t> and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teamwork</a:t>
            </a:r>
            <a:r>
              <a:rPr lang="de-DE" dirty="0"/>
              <a:t>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4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14C65-90FE-4EE2-BA24-B2FA8FD5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607B51-70AC-4407-938C-969EE123F53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65919" y="6000108"/>
            <a:ext cx="10982233" cy="459732"/>
          </a:xfrm>
        </p:spPr>
        <p:txBody>
          <a:bodyPr/>
          <a:lstStyle/>
          <a:p>
            <a:r>
              <a:rPr lang="de-DE" dirty="0"/>
              <a:t>Questions? </a:t>
            </a:r>
          </a:p>
        </p:txBody>
      </p:sp>
      <p:pic>
        <p:nvPicPr>
          <p:cNvPr id="5" name="Picture 4" descr="Pepe The Frog GIFs | 80 Animated Images of This Meme">
            <a:extLst>
              <a:ext uri="{FF2B5EF4-FFF2-40B4-BE49-F238E27FC236}">
                <a16:creationId xmlns:a16="http://schemas.microsoft.com/office/drawing/2014/main" id="{992EA0B9-650D-47FC-A0B5-246024BA3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63" y="2632084"/>
            <a:ext cx="4445245" cy="333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BF83FD4-1FC0-4E5B-9BA4-1B1D23A3E46E}"/>
              </a:ext>
            </a:extLst>
          </p:cNvPr>
          <p:cNvSpPr txBox="1"/>
          <p:nvPr/>
        </p:nvSpPr>
        <p:spPr>
          <a:xfrm>
            <a:off x="2545848" y="2247437"/>
            <a:ext cx="449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GoGoNAO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do THAT </a:t>
            </a:r>
            <a:r>
              <a:rPr lang="de-DE" dirty="0" err="1"/>
              <a:t>stripper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broke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arm:</a:t>
            </a:r>
          </a:p>
        </p:txBody>
      </p:sp>
    </p:spTree>
    <p:extLst>
      <p:ext uri="{BB962C8B-B14F-4D97-AF65-F5344CB8AC3E}">
        <p14:creationId xmlns:p14="http://schemas.microsoft.com/office/powerpoint/2010/main" val="8322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11040" y="6473160"/>
            <a:ext cx="646236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Prof. Gordon Cheng (TUM)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6774840" y="6473160"/>
            <a:ext cx="20502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 algn="r">
              <a:lnSpc>
                <a:spcPct val="100000"/>
              </a:lnSpc>
            </a:pPr>
            <a:fld id="{DE268089-0793-4418-9826-2992D284CD03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318960" y="994320"/>
            <a:ext cx="850716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Summary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4678920" y="1762200"/>
            <a:ext cx="4150440" cy="469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5"/>
          <p:cNvSpPr/>
          <p:nvPr/>
        </p:nvSpPr>
        <p:spPr>
          <a:xfrm>
            <a:off x="4678920" y="1762200"/>
            <a:ext cx="4150440" cy="469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CA460C-6959-43EF-B17E-BEE675CFEED0}"/>
              </a:ext>
            </a:extLst>
          </p:cNvPr>
          <p:cNvSpPr txBox="1"/>
          <p:nvPr/>
        </p:nvSpPr>
        <p:spPr>
          <a:xfrm>
            <a:off x="595901" y="2267794"/>
            <a:ext cx="8229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Main </a:t>
            </a:r>
            <a:r>
              <a:rPr lang="de-DE" dirty="0" err="1"/>
              <a:t>Idea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Applications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Subtasks</a:t>
            </a:r>
            <a:r>
              <a:rPr lang="de-D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Entry, Dance, Rose Grab, Pick Up </a:t>
            </a:r>
            <a:r>
              <a:rPr lang="de-DE" dirty="0" err="1"/>
              <a:t>Prop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learnt</a:t>
            </a:r>
            <a:r>
              <a:rPr lang="de-DE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B4835AC8-361E-4110-86DA-AD78235C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689">
            <a:off x="5730967" y="4968825"/>
            <a:ext cx="1476958" cy="53707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C1AACBDB-589C-4088-8643-57A0F2C77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400"/>
            <a:ext cx="9144000" cy="474133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7D721A-BDF1-4756-AD74-EFCA9E9E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Main </a:t>
            </a:r>
            <a:r>
              <a:rPr lang="de-DE" dirty="0" err="1"/>
              <a:t>Idea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71799EE-6D68-486B-97EC-AA7B5E951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689">
            <a:off x="1809539" y="4968826"/>
            <a:ext cx="1476958" cy="537076"/>
          </a:xfrm>
          <a:prstGeom prst="rect">
            <a:avLst/>
          </a:prstGeom>
        </p:spPr>
      </p:pic>
      <p:pic>
        <p:nvPicPr>
          <p:cNvPr id="7" name="Grafik 6" descr="Ein Bild, das Spielzeug, Puppe, ausgestaltet enthält.&#10;&#10;Automatisch generierte Beschreibung">
            <a:extLst>
              <a:ext uri="{FF2B5EF4-FFF2-40B4-BE49-F238E27FC236}">
                <a16:creationId xmlns:a16="http://schemas.microsoft.com/office/drawing/2014/main" id="{72D743A7-772A-4542-9379-8424030A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29" y="3886068"/>
            <a:ext cx="1091953" cy="1597369"/>
          </a:xfrm>
          <a:prstGeom prst="rect">
            <a:avLst/>
          </a:prstGeom>
        </p:spPr>
      </p:pic>
      <p:pic>
        <p:nvPicPr>
          <p:cNvPr id="12" name="Grafik 11" descr="Ein Bild, das Person, Sport, dunkel, Nacht enthält.&#10;&#10;Automatisch generierte Beschreibung">
            <a:extLst>
              <a:ext uri="{FF2B5EF4-FFF2-40B4-BE49-F238E27FC236}">
                <a16:creationId xmlns:a16="http://schemas.microsoft.com/office/drawing/2014/main" id="{908A7E79-14FF-4D9D-9534-1A2AF19CD7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34" y="3119752"/>
            <a:ext cx="1906434" cy="254191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AFCED12-0DD4-490E-B918-FE25CDE0D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58930">
            <a:off x="4315847" y="3258217"/>
            <a:ext cx="693714" cy="577050"/>
          </a:xfrm>
          <a:prstGeom prst="rect">
            <a:avLst/>
          </a:prstGeom>
        </p:spPr>
      </p:pic>
      <p:pic>
        <p:nvPicPr>
          <p:cNvPr id="2060" name="Picture 12" descr="Pattern Rose PNG | Picpng">
            <a:extLst>
              <a:ext uri="{FF2B5EF4-FFF2-40B4-BE49-F238E27FC236}">
                <a16:creationId xmlns:a16="http://schemas.microsoft.com/office/drawing/2014/main" id="{2381DAC5-2F17-4D73-AB85-3D37C00D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48" y="5082563"/>
            <a:ext cx="458527" cy="49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rowd Audience PNG Clipart | PNG All">
            <a:extLst>
              <a:ext uri="{FF2B5EF4-FFF2-40B4-BE49-F238E27FC236}">
                <a16:creationId xmlns:a16="http://schemas.microsoft.com/office/drawing/2014/main" id="{8AE964B7-29CD-423B-8D4F-7A0D84197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457" y="4159876"/>
            <a:ext cx="6644788" cy="324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Black T Shirt PNG Image - PurePNG | Free transparent CC0 PNG Image Library">
            <a:extLst>
              <a:ext uri="{FF2B5EF4-FFF2-40B4-BE49-F238E27FC236}">
                <a16:creationId xmlns:a16="http://schemas.microsoft.com/office/drawing/2014/main" id="{E85DE117-FF62-4F09-8F53-1ED3EE6CE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71" y="2986873"/>
            <a:ext cx="601234" cy="59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6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38802 -0.0409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9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05746 -2.22222E-6 C 0.08316 -2.22222E-6 0.11493 0.08079 0.11493 0.14653 L 0.11493 0.29306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7" y="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0.00313 -0.2988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29885 L 0.04531 -0.29885 C 0.06441 -0.29885 0.08802 -0.19815 0.08802 -0.11598 L 0.08802 0.06759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6" y="1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02 -0.04097 L 0.5809 -0.0138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20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4 0.29306 L 0.06579 0.16551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091 -0.01389 L 0.76476 -0.0085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4" y="255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79 0.16551 L 0.25555 0.18172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81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207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D2BB7A-DE43-4A90-83E2-9426D508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8634C2-CF70-4B10-AF49-A1636B9FFC3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67000" y="3007724"/>
            <a:ext cx="8259120" cy="234110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Pre</a:t>
            </a:r>
            <a:r>
              <a:rPr lang="de-DE" sz="1800" dirty="0"/>
              <a:t>-Shows </a:t>
            </a:r>
            <a:r>
              <a:rPr lang="de-DE" sz="1800" dirty="0" err="1"/>
              <a:t>for</a:t>
            </a:r>
            <a:r>
              <a:rPr lang="de-DE" sz="1800" dirty="0"/>
              <a:t> Conventions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Parties</a:t>
            </a:r>
            <a:r>
              <a:rPr lang="de-DE" sz="1800" dirty="0"/>
              <a:t> (University, School, Birthday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Waiting </a:t>
            </a:r>
            <a:r>
              <a:rPr lang="de-DE" sz="1800" dirty="0" err="1"/>
              <a:t>room</a:t>
            </a:r>
            <a:r>
              <a:rPr lang="de-DE" sz="1800" dirty="0"/>
              <a:t> </a:t>
            </a:r>
            <a:r>
              <a:rPr lang="de-DE" sz="1800" dirty="0" err="1"/>
              <a:t>entertainment</a:t>
            </a:r>
            <a:endParaRPr lang="de-DE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Dance </a:t>
            </a:r>
            <a:r>
              <a:rPr lang="de-DE" sz="1800" dirty="0" err="1"/>
              <a:t>instructor</a:t>
            </a:r>
            <a:r>
              <a:rPr lang="de-DE" sz="1800" dirty="0"/>
              <a:t> and </a:t>
            </a:r>
            <a:r>
              <a:rPr lang="de-DE" sz="1800" dirty="0" err="1"/>
              <a:t>motivator</a:t>
            </a:r>
            <a:endParaRPr lang="de-DE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At </a:t>
            </a:r>
            <a:r>
              <a:rPr lang="de-DE" sz="1800" dirty="0" err="1"/>
              <a:t>home</a:t>
            </a:r>
            <a:r>
              <a:rPr lang="de-DE" sz="1800" dirty="0"/>
              <a:t>: entertain </a:t>
            </a:r>
            <a:r>
              <a:rPr lang="de-DE" sz="1800" dirty="0" err="1"/>
              <a:t>children</a:t>
            </a:r>
            <a:r>
              <a:rPr lang="de-DE" sz="1800" dirty="0"/>
              <a:t> and </a:t>
            </a:r>
            <a:r>
              <a:rPr lang="de-DE" sz="1800" dirty="0" err="1"/>
              <a:t>teach</a:t>
            </a:r>
            <a:r>
              <a:rPr lang="de-DE" sz="1800" dirty="0"/>
              <a:t> </a:t>
            </a:r>
            <a:r>
              <a:rPr lang="de-DE" sz="1800" dirty="0" err="1"/>
              <a:t>interactions</a:t>
            </a:r>
            <a:endParaRPr lang="de-DE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Therapy: </a:t>
            </a:r>
            <a:r>
              <a:rPr lang="de-DE" sz="1800" dirty="0" err="1"/>
              <a:t>help</a:t>
            </a:r>
            <a:r>
              <a:rPr lang="de-DE" sz="1800" dirty="0"/>
              <a:t> </a:t>
            </a:r>
            <a:r>
              <a:rPr lang="de-DE" sz="1800" dirty="0" err="1"/>
              <a:t>children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autism</a:t>
            </a:r>
            <a:r>
              <a:rPr lang="de-DE" sz="18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In School: </a:t>
            </a:r>
            <a:r>
              <a:rPr lang="de-DE" sz="1800" dirty="0" err="1"/>
              <a:t>introducing</a:t>
            </a:r>
            <a:r>
              <a:rPr lang="de-DE" sz="1800" dirty="0"/>
              <a:t> humanoid </a:t>
            </a:r>
            <a:r>
              <a:rPr lang="de-DE" sz="1800" dirty="0" err="1"/>
              <a:t>robots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students</a:t>
            </a:r>
            <a:endParaRPr lang="de-DE" sz="1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193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E20508-A147-42A8-BD6B-60AF79E1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Architecture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34BDD3B-CA40-4DC4-BCF3-C153942734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E0EA479-E46A-40DB-8855-4EEF738C73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5535EF3F-CBA2-4435-BE20-A9E7BAC395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E10C851-9101-4B5D-A58F-2A780CD8BC43}"/>
              </a:ext>
            </a:extLst>
          </p:cNvPr>
          <p:cNvSpPr/>
          <p:nvPr/>
        </p:nvSpPr>
        <p:spPr>
          <a:xfrm>
            <a:off x="4203576" y="4333678"/>
            <a:ext cx="1651247" cy="4559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Grab Rose</a:t>
            </a:r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2354DD4-694F-41C2-8559-E365A3C8DAFB}"/>
              </a:ext>
            </a:extLst>
          </p:cNvPr>
          <p:cNvSpPr/>
          <p:nvPr/>
        </p:nvSpPr>
        <p:spPr>
          <a:xfrm>
            <a:off x="6312985" y="4333677"/>
            <a:ext cx="1445580" cy="4559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Throw</a:t>
            </a:r>
            <a:r>
              <a:rPr lang="de-DE" dirty="0"/>
              <a:t> Rose</a:t>
            </a:r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B1B1024-54A6-4663-974A-5C643BD39C78}"/>
              </a:ext>
            </a:extLst>
          </p:cNvPr>
          <p:cNvSpPr/>
          <p:nvPr/>
        </p:nvSpPr>
        <p:spPr>
          <a:xfrm>
            <a:off x="4203575" y="3824298"/>
            <a:ext cx="1651247" cy="4559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Dance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38A2C87-B71F-468B-81D9-4D6251480FD9}"/>
              </a:ext>
            </a:extLst>
          </p:cNvPr>
          <p:cNvSpPr/>
          <p:nvPr/>
        </p:nvSpPr>
        <p:spPr>
          <a:xfrm>
            <a:off x="4203574" y="3310903"/>
            <a:ext cx="1651247" cy="4559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Walk </a:t>
            </a:r>
            <a:r>
              <a:rPr lang="de-DE" dirty="0" err="1"/>
              <a:t>to</a:t>
            </a:r>
            <a:r>
              <a:rPr lang="de-DE" dirty="0"/>
              <a:t> Stage</a:t>
            </a:r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C19CB2D-D86A-4349-BB10-4DA54F0EC01B}"/>
              </a:ext>
            </a:extLst>
          </p:cNvPr>
          <p:cNvSpPr/>
          <p:nvPr/>
        </p:nvSpPr>
        <p:spPr>
          <a:xfrm>
            <a:off x="4203574" y="4842970"/>
            <a:ext cx="1651247" cy="4559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Pick Up </a:t>
            </a:r>
            <a:r>
              <a:rPr lang="de-DE" dirty="0" err="1"/>
              <a:t>Prop</a:t>
            </a:r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4310CA-CA7E-4C93-9648-765F863D8ADC}"/>
              </a:ext>
            </a:extLst>
          </p:cNvPr>
          <p:cNvSpPr/>
          <p:nvPr/>
        </p:nvSpPr>
        <p:spPr>
          <a:xfrm>
            <a:off x="4203574" y="5356453"/>
            <a:ext cx="1651247" cy="4559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Leave</a:t>
            </a:r>
            <a:r>
              <a:rPr lang="de-DE" dirty="0"/>
              <a:t> Stage</a:t>
            </a:r>
            <a:endParaRPr lang="en-US" dirty="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193E5D2-E935-4CFD-90EB-24CA2E4D7FF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854823" y="4561628"/>
            <a:ext cx="45816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45426130-6890-4DA0-A6BA-22FB7A1233A7}"/>
              </a:ext>
            </a:extLst>
          </p:cNvPr>
          <p:cNvSpPr/>
          <p:nvPr/>
        </p:nvSpPr>
        <p:spPr>
          <a:xfrm>
            <a:off x="821029" y="2758514"/>
            <a:ext cx="7324858" cy="34593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fik 22" descr="Ein Bild, das Spielzeug, Puppe, ausgestaltet enthält.&#10;&#10;Automatisch generierte Beschreibung">
            <a:extLst>
              <a:ext uri="{FF2B5EF4-FFF2-40B4-BE49-F238E27FC236}">
                <a16:creationId xmlns:a16="http://schemas.microsoft.com/office/drawing/2014/main" id="{B919E209-52B8-486B-9794-65699804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16" y="3894206"/>
            <a:ext cx="929042" cy="1359056"/>
          </a:xfrm>
          <a:prstGeom prst="rect">
            <a:avLst/>
          </a:prstGeom>
        </p:spPr>
      </p:pic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2A345446-5B8C-4C25-A681-DF918EB667E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524724" y="3744095"/>
            <a:ext cx="387784" cy="160406"/>
          </a:xfrm>
        </p:spPr>
        <p:txBody>
          <a:bodyPr/>
          <a:lstStyle/>
          <a:p>
            <a:pPr marL="0" indent="0">
              <a:buNone/>
            </a:pPr>
            <a:r>
              <a:rPr lang="de-DE" sz="1100" b="1" dirty="0"/>
              <a:t>NAO</a:t>
            </a:r>
            <a:endParaRPr lang="de-DE" sz="1400" b="1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355D712-7731-4C48-AE2C-0BD14B63E90A}"/>
              </a:ext>
            </a:extLst>
          </p:cNvPr>
          <p:cNvSpPr txBox="1"/>
          <p:nvPr/>
        </p:nvSpPr>
        <p:spPr>
          <a:xfrm>
            <a:off x="4011579" y="2820227"/>
            <a:ext cx="122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System</a:t>
            </a:r>
            <a:endParaRPr lang="en-US" dirty="0"/>
          </a:p>
        </p:txBody>
      </p: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23131A8F-DE5D-4B18-9E4A-58964D2C1CA2}"/>
              </a:ext>
            </a:extLst>
          </p:cNvPr>
          <p:cNvSpPr/>
          <p:nvPr/>
        </p:nvSpPr>
        <p:spPr>
          <a:xfrm rot="20381820">
            <a:off x="3726682" y="3506604"/>
            <a:ext cx="284897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10E9CEA1-AB59-4260-9C3C-364DF02690B4}"/>
              </a:ext>
            </a:extLst>
          </p:cNvPr>
          <p:cNvSpPr/>
          <p:nvPr/>
        </p:nvSpPr>
        <p:spPr>
          <a:xfrm rot="20774061">
            <a:off x="3731841" y="3976048"/>
            <a:ext cx="284897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A9512481-0BB6-4B72-B2BC-5CFD4F99B5EF}"/>
              </a:ext>
            </a:extLst>
          </p:cNvPr>
          <p:cNvSpPr/>
          <p:nvPr/>
        </p:nvSpPr>
        <p:spPr>
          <a:xfrm>
            <a:off x="3731841" y="4488201"/>
            <a:ext cx="284897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2D97B559-4BE6-463E-AACB-62F973DA21F6}"/>
              </a:ext>
            </a:extLst>
          </p:cNvPr>
          <p:cNvSpPr/>
          <p:nvPr/>
        </p:nvSpPr>
        <p:spPr>
          <a:xfrm rot="767230">
            <a:off x="3748686" y="4994718"/>
            <a:ext cx="284897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00A7E2E9-3D9C-4E45-AAFF-E5A93D66CBB5}"/>
              </a:ext>
            </a:extLst>
          </p:cNvPr>
          <p:cNvSpPr/>
          <p:nvPr/>
        </p:nvSpPr>
        <p:spPr>
          <a:xfrm rot="920921">
            <a:off x="3746930" y="5509085"/>
            <a:ext cx="284897" cy="1524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8057FA-1F84-4B99-A3A4-E9F31498B694}"/>
              </a:ext>
            </a:extLst>
          </p:cNvPr>
          <p:cNvSpPr txBox="1"/>
          <p:nvPr/>
        </p:nvSpPr>
        <p:spPr>
          <a:xfrm>
            <a:off x="3107184" y="2097478"/>
            <a:ext cx="603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Reactive</a:t>
            </a:r>
            <a:r>
              <a:rPr lang="de-DE" b="1" dirty="0"/>
              <a:t> </a:t>
            </a:r>
            <a:r>
              <a:rPr lang="de-DE" b="1" dirty="0" err="1"/>
              <a:t>architecture</a:t>
            </a:r>
            <a:endParaRPr lang="de-DE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2C70289-D8DA-4C74-BBA7-AA9650FA724E}"/>
              </a:ext>
            </a:extLst>
          </p:cNvPr>
          <p:cNvSpPr/>
          <p:nvPr/>
        </p:nvSpPr>
        <p:spPr>
          <a:xfrm>
            <a:off x="2376239" y="4333677"/>
            <a:ext cx="1038835" cy="433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Sense</a:t>
            </a:r>
          </a:p>
        </p:txBody>
      </p:sp>
    </p:spTree>
    <p:extLst>
      <p:ext uri="{BB962C8B-B14F-4D97-AF65-F5344CB8AC3E}">
        <p14:creationId xmlns:p14="http://schemas.microsoft.com/office/powerpoint/2010/main" val="372883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4" grpId="0" build="p"/>
      <p:bldP spid="25" grpId="0"/>
      <p:bldP spid="38" grpId="0" animBg="1"/>
      <p:bldP spid="39" grpId="0" animBg="1"/>
      <p:bldP spid="40" grpId="0" animBg="1"/>
      <p:bldP spid="41" grpId="0" animBg="1"/>
      <p:bldP spid="42" grpId="0" animBg="1"/>
      <p:bldP spid="9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B9AC9-27D1-4A3D-8671-F29BE366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Walk </a:t>
            </a:r>
            <a:r>
              <a:rPr lang="de-DE" dirty="0" err="1"/>
              <a:t>to</a:t>
            </a:r>
            <a:r>
              <a:rPr lang="de-DE" dirty="0"/>
              <a:t> Stage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92AA7A-7F59-4ED7-B58D-C409A7C7F39A}"/>
              </a:ext>
            </a:extLst>
          </p:cNvPr>
          <p:cNvSpPr txBox="1"/>
          <p:nvPr/>
        </p:nvSpPr>
        <p:spPr>
          <a:xfrm>
            <a:off x="784460" y="2345531"/>
            <a:ext cx="6968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Top </a:t>
            </a:r>
            <a:r>
              <a:rPr lang="de-DE" dirty="0" err="1"/>
              <a:t>camera</a:t>
            </a:r>
            <a:r>
              <a:rPr lang="de-DE" dirty="0"/>
              <a:t> +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and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ALFaceDetection</a:t>
            </a:r>
            <a:r>
              <a:rPr lang="de-DE" dirty="0"/>
              <a:t> ::</a:t>
            </a:r>
            <a:r>
              <a:rPr lang="de-DE" dirty="0" err="1"/>
              <a:t>learnFace</a:t>
            </a:r>
            <a:r>
              <a:rPr lang="de-DE" dirty="0"/>
              <a:t>() </a:t>
            </a:r>
            <a:r>
              <a:rPr lang="de-DE" dirty="0" err="1"/>
              <a:t>ALFaceDetection</a:t>
            </a:r>
            <a:r>
              <a:rPr lang="de-DE" dirty="0"/>
              <a:t>::</a:t>
            </a:r>
            <a:r>
              <a:rPr lang="de-DE" dirty="0" err="1"/>
              <a:t>getLearnedFacesList</a:t>
            </a:r>
            <a:r>
              <a:rPr lang="de-DE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ALFaceDetection</a:t>
            </a:r>
            <a:r>
              <a:rPr lang="de-DE" dirty="0"/>
              <a:t>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Walks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audience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stands in front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audience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08E2CB-FFB1-46FA-9631-98E7563146DB}"/>
              </a:ext>
            </a:extLst>
          </p:cNvPr>
          <p:cNvSpPr txBox="1"/>
          <p:nvPr/>
        </p:nvSpPr>
        <p:spPr>
          <a:xfrm>
            <a:off x="339279" y="1953734"/>
            <a:ext cx="226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Find </a:t>
            </a:r>
            <a:r>
              <a:rPr lang="de-DE" dirty="0" err="1"/>
              <a:t>Audience</a:t>
            </a:r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4C824F1-146C-4B7E-BC06-4793B7241DBE}"/>
              </a:ext>
            </a:extLst>
          </p:cNvPr>
          <p:cNvSpPr/>
          <p:nvPr/>
        </p:nvSpPr>
        <p:spPr>
          <a:xfrm>
            <a:off x="6846252" y="4352968"/>
            <a:ext cx="1462496" cy="5376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Walk </a:t>
            </a:r>
            <a:r>
              <a:rPr lang="de-DE" sz="1400" dirty="0" err="1"/>
              <a:t>towards</a:t>
            </a:r>
            <a:r>
              <a:rPr lang="de-DE" sz="1400" dirty="0"/>
              <a:t> </a:t>
            </a:r>
            <a:r>
              <a:rPr lang="de-DE" sz="1400" dirty="0" err="1"/>
              <a:t>Audience</a:t>
            </a:r>
            <a:endParaRPr lang="en-US" sz="1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E8CD596-BEB5-4F97-BBD2-135BE260C1F8}"/>
              </a:ext>
            </a:extLst>
          </p:cNvPr>
          <p:cNvSpPr/>
          <p:nvPr/>
        </p:nvSpPr>
        <p:spPr>
          <a:xfrm>
            <a:off x="2962284" y="4386601"/>
            <a:ext cx="1733676" cy="474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Face Recognition </a:t>
            </a:r>
            <a:endParaRPr lang="en-US" sz="1400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AD4697A-81F8-4EF9-A0B7-C6E740BA985A}"/>
              </a:ext>
            </a:extLst>
          </p:cNvPr>
          <p:cNvCxnSpPr>
            <a:cxnSpLocks/>
            <a:stCxn id="13" idx="6"/>
            <a:endCxn id="28" idx="1"/>
          </p:cNvCxnSpPr>
          <p:nvPr/>
        </p:nvCxnSpPr>
        <p:spPr>
          <a:xfrm>
            <a:off x="4695960" y="4623691"/>
            <a:ext cx="4577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839FB8A-B1F2-4AEC-BD18-09A92361F9FC}"/>
              </a:ext>
            </a:extLst>
          </p:cNvPr>
          <p:cNvSpPr/>
          <p:nvPr/>
        </p:nvSpPr>
        <p:spPr>
          <a:xfrm>
            <a:off x="5153662" y="4386601"/>
            <a:ext cx="1108300" cy="4741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Found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Audience</a:t>
            </a:r>
            <a:r>
              <a:rPr lang="de-DE" sz="1400" dirty="0">
                <a:solidFill>
                  <a:sysClr val="windowText" lastClr="000000"/>
                </a:solidFill>
              </a:rPr>
              <a:t>?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CBC04F4-FDCB-44BE-9255-29D0FE0D2D27}"/>
              </a:ext>
            </a:extLst>
          </p:cNvPr>
          <p:cNvCxnSpPr>
            <a:cxnSpLocks/>
            <a:stCxn id="28" idx="3"/>
            <a:endCxn id="12" idx="1"/>
          </p:cNvCxnSpPr>
          <p:nvPr/>
        </p:nvCxnSpPr>
        <p:spPr>
          <a:xfrm flipV="1">
            <a:off x="6261962" y="4621782"/>
            <a:ext cx="584290" cy="1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13351BEF-7EDD-4260-89A2-6C15963B1679}"/>
              </a:ext>
            </a:extLst>
          </p:cNvPr>
          <p:cNvSpPr/>
          <p:nvPr/>
        </p:nvSpPr>
        <p:spPr>
          <a:xfrm>
            <a:off x="318960" y="4029990"/>
            <a:ext cx="8319013" cy="12971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fik 45" descr="Ein Bild, das Spielzeug, Puppe, ausgestaltet enthält.&#10;&#10;Automatisch generierte Beschreibung">
            <a:extLst>
              <a:ext uri="{FF2B5EF4-FFF2-40B4-BE49-F238E27FC236}">
                <a16:creationId xmlns:a16="http://schemas.microsoft.com/office/drawing/2014/main" id="{54625143-01C6-472D-B074-BCEB9476F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0" y="4246730"/>
            <a:ext cx="567143" cy="829650"/>
          </a:xfrm>
          <a:prstGeom prst="rect">
            <a:avLst/>
          </a:prstGeom>
        </p:spPr>
      </p:pic>
      <p:cxnSp>
        <p:nvCxnSpPr>
          <p:cNvPr id="94" name="Verbinder: gewinkelt 93">
            <a:extLst>
              <a:ext uri="{FF2B5EF4-FFF2-40B4-BE49-F238E27FC236}">
                <a16:creationId xmlns:a16="http://schemas.microsoft.com/office/drawing/2014/main" id="{5D577A06-0CA7-468D-9FFF-BF4A921B23FB}"/>
              </a:ext>
            </a:extLst>
          </p:cNvPr>
          <p:cNvCxnSpPr>
            <a:cxnSpLocks/>
            <a:stCxn id="28" idx="2"/>
            <a:endCxn id="13" idx="4"/>
          </p:cNvCxnSpPr>
          <p:nvPr/>
        </p:nvCxnSpPr>
        <p:spPr>
          <a:xfrm rot="5400000">
            <a:off x="4768467" y="3921435"/>
            <a:ext cx="12700" cy="187869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200+ kostenlose Häkchen-Symbole &amp;amp; Haken-Bilder">
            <a:extLst>
              <a:ext uri="{FF2B5EF4-FFF2-40B4-BE49-F238E27FC236}">
                <a16:creationId xmlns:a16="http://schemas.microsoft.com/office/drawing/2014/main" id="{02229CEE-C490-437B-8ACE-4539B8533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730" y="4352968"/>
            <a:ext cx="244031" cy="2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6F13C994-5EBA-41EC-AA7E-F4B588F63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1" y="4830823"/>
            <a:ext cx="222399" cy="209591"/>
          </a:xfrm>
          <a:prstGeom prst="rect">
            <a:avLst/>
          </a:prstGeom>
        </p:spPr>
      </p:pic>
      <p:sp>
        <p:nvSpPr>
          <p:cNvPr id="140" name="Rechteck 139">
            <a:extLst>
              <a:ext uri="{FF2B5EF4-FFF2-40B4-BE49-F238E27FC236}">
                <a16:creationId xmlns:a16="http://schemas.microsoft.com/office/drawing/2014/main" id="{E6A1D635-2338-416D-BB23-5EF5849F3B96}"/>
              </a:ext>
            </a:extLst>
          </p:cNvPr>
          <p:cNvSpPr/>
          <p:nvPr/>
        </p:nvSpPr>
        <p:spPr>
          <a:xfrm>
            <a:off x="1432986" y="4365559"/>
            <a:ext cx="1149460" cy="5376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Top </a:t>
            </a:r>
            <a:r>
              <a:rPr lang="de-DE" sz="1400" dirty="0" err="1"/>
              <a:t>Camera</a:t>
            </a:r>
            <a:endParaRPr lang="en-US" sz="1400" dirty="0"/>
          </a:p>
        </p:txBody>
      </p:sp>
      <p:cxnSp>
        <p:nvCxnSpPr>
          <p:cNvPr id="1037" name="Gerader Verbinder 1036">
            <a:extLst>
              <a:ext uri="{FF2B5EF4-FFF2-40B4-BE49-F238E27FC236}">
                <a16:creationId xmlns:a16="http://schemas.microsoft.com/office/drawing/2014/main" id="{2B6357FB-83A0-454D-8F3B-4C27B4767EA1}"/>
              </a:ext>
            </a:extLst>
          </p:cNvPr>
          <p:cNvCxnSpPr>
            <a:stCxn id="140" idx="3"/>
            <a:endCxn id="13" idx="2"/>
          </p:cNvCxnSpPr>
          <p:nvPr/>
        </p:nvCxnSpPr>
        <p:spPr>
          <a:xfrm flipV="1">
            <a:off x="2582446" y="4623691"/>
            <a:ext cx="379838" cy="10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07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2" grpId="0" animBg="1"/>
      <p:bldP spid="13" grpId="0" animBg="1"/>
      <p:bldP spid="28" grpId="0" animBg="1"/>
      <p:bldP spid="38" grpId="0" animBg="1"/>
      <p:bldP spid="1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F0E2A-5D46-43FF-A2E1-AABC1699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13BD4A6-A88D-4C24-9885-B4356A3ED4DC}"/>
              </a:ext>
            </a:extLst>
          </p:cNvPr>
          <p:cNvSpPr txBox="1"/>
          <p:nvPr/>
        </p:nvSpPr>
        <p:spPr>
          <a:xfrm>
            <a:off x="683579" y="1876785"/>
            <a:ext cx="7439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Choregraphe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Softbank Robotics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choreographe</a:t>
            </a:r>
            <a:r>
              <a:rPr lang="de-DE" dirty="0"/>
              <a:t> </a:t>
            </a:r>
            <a:r>
              <a:rPr lang="de-DE" dirty="0" err="1"/>
              <a:t>routine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Dance </a:t>
            </a:r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en-US" dirty="0"/>
              <a:t>F.U.N Lab of the University of Notre Dame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Call </a:t>
            </a:r>
            <a:r>
              <a:rPr lang="de-DE" dirty="0" err="1"/>
              <a:t>pre-uploaded</a:t>
            </a:r>
            <a:r>
              <a:rPr lang="de-DE" dirty="0"/>
              <a:t> </a:t>
            </a:r>
            <a:r>
              <a:rPr lang="de-DE" dirty="0" err="1"/>
              <a:t>behaviours</a:t>
            </a:r>
            <a:r>
              <a:rPr lang="de-DE" dirty="0"/>
              <a:t> in </a:t>
            </a:r>
            <a:r>
              <a:rPr lang="de-DE" dirty="0" err="1"/>
              <a:t>dance</a:t>
            </a:r>
            <a:r>
              <a:rPr lang="de-DE" dirty="0"/>
              <a:t> </a:t>
            </a:r>
            <a:r>
              <a:rPr lang="de-DE" dirty="0" err="1"/>
              <a:t>services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25E3970-E904-4BCB-9A88-682729A09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55" y="2800115"/>
            <a:ext cx="7102134" cy="38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9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4E05C2-3D5C-4503-9D5D-ADE62E97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Dance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1763198-2E89-48C2-8A2D-A95A196D5C2F}"/>
              </a:ext>
            </a:extLst>
          </p:cNvPr>
          <p:cNvSpPr txBox="1"/>
          <p:nvPr/>
        </p:nvSpPr>
        <p:spPr>
          <a:xfrm>
            <a:off x="606120" y="2060238"/>
            <a:ext cx="7115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3 different </a:t>
            </a:r>
            <a:r>
              <a:rPr lang="de-DE" sz="1800" dirty="0" err="1"/>
              <a:t>dance</a:t>
            </a:r>
            <a:r>
              <a:rPr lang="de-DE" sz="1800" dirty="0"/>
              <a:t> </a:t>
            </a:r>
            <a:r>
              <a:rPr lang="de-DE" sz="1800" dirty="0" err="1"/>
              <a:t>routines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props</a:t>
            </a:r>
            <a:endParaRPr lang="de-DE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Disco (hat), Robot, </a:t>
            </a:r>
            <a:r>
              <a:rPr lang="de-DE" dirty="0" err="1"/>
              <a:t>Exotic</a:t>
            </a:r>
            <a:r>
              <a:rPr lang="de-DE" dirty="0"/>
              <a:t> Dancer (</a:t>
            </a:r>
            <a:r>
              <a:rPr lang="de-DE" dirty="0" err="1"/>
              <a:t>shirt</a:t>
            </a:r>
            <a:r>
              <a:rPr lang="de-D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Select a </a:t>
            </a:r>
            <a:r>
              <a:rPr lang="de-DE" dirty="0" err="1"/>
              <a:t>r</a:t>
            </a:r>
            <a:r>
              <a:rPr lang="de-DE" sz="1800" dirty="0" err="1"/>
              <a:t>outine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speech</a:t>
            </a:r>
            <a:r>
              <a:rPr lang="de-DE" sz="1800" dirty="0"/>
              <a:t> </a:t>
            </a:r>
            <a:r>
              <a:rPr lang="de-DE" sz="1800" dirty="0" err="1"/>
              <a:t>recognition</a:t>
            </a:r>
            <a:endParaRPr lang="de-DE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Vocabulary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4 </a:t>
            </a:r>
            <a:r>
              <a:rPr lang="de-DE" dirty="0" err="1"/>
              <a:t>words</a:t>
            </a:r>
            <a:r>
              <a:rPr lang="de-DE" dirty="0"/>
              <a:t>: „Disco“, „Robot“, „</a:t>
            </a:r>
            <a:r>
              <a:rPr lang="de-DE" dirty="0" err="1"/>
              <a:t>Exotic</a:t>
            </a:r>
            <a:r>
              <a:rPr lang="de-DE" dirty="0"/>
              <a:t>“, „</a:t>
            </a:r>
            <a:r>
              <a:rPr lang="de-DE" dirty="0" err="1"/>
              <a:t>Quit</a:t>
            </a:r>
            <a:r>
              <a:rPr lang="de-DE" dirty="0"/>
              <a:t>“</a:t>
            </a:r>
            <a:endParaRPr lang="de-DE" sz="1800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7A12C56-3AA5-4388-B2C0-8AF7E4671F6B}"/>
              </a:ext>
            </a:extLst>
          </p:cNvPr>
          <p:cNvSpPr/>
          <p:nvPr/>
        </p:nvSpPr>
        <p:spPr>
          <a:xfrm>
            <a:off x="2667241" y="4624093"/>
            <a:ext cx="1733676" cy="474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Speech Recognition</a:t>
            </a:r>
            <a:endParaRPr lang="en-US" sz="140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0FFD8F-19BA-4A55-A514-4DA12CBCCCE2}"/>
              </a:ext>
            </a:extLst>
          </p:cNvPr>
          <p:cNvCxnSpPr>
            <a:cxnSpLocks/>
            <a:stCxn id="31" idx="3"/>
            <a:endCxn id="55" idx="1"/>
          </p:cNvCxnSpPr>
          <p:nvPr/>
        </p:nvCxnSpPr>
        <p:spPr>
          <a:xfrm flipV="1">
            <a:off x="6018954" y="3991346"/>
            <a:ext cx="841285" cy="869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0BBF8B1-6626-497B-8717-EF90C02ABD39}"/>
              </a:ext>
            </a:extLst>
          </p:cNvPr>
          <p:cNvCxnSpPr>
            <a:cxnSpLocks/>
            <a:stCxn id="12" idx="6"/>
            <a:endCxn id="31" idx="1"/>
          </p:cNvCxnSpPr>
          <p:nvPr/>
        </p:nvCxnSpPr>
        <p:spPr>
          <a:xfrm>
            <a:off x="4400917" y="4861183"/>
            <a:ext cx="3926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2C7DAB1-EE37-47E7-9839-7A0F7E65E4FF}"/>
              </a:ext>
            </a:extLst>
          </p:cNvPr>
          <p:cNvCxnSpPr>
            <a:cxnSpLocks/>
            <a:stCxn id="31" idx="3"/>
            <a:endCxn id="57" idx="1"/>
          </p:cNvCxnSpPr>
          <p:nvPr/>
        </p:nvCxnSpPr>
        <p:spPr>
          <a:xfrm>
            <a:off x="6018954" y="4861183"/>
            <a:ext cx="841287" cy="283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0DD67F1-F15C-4684-A194-B27EFEF732AE}"/>
              </a:ext>
            </a:extLst>
          </p:cNvPr>
          <p:cNvSpPr/>
          <p:nvPr/>
        </p:nvSpPr>
        <p:spPr>
          <a:xfrm>
            <a:off x="1166200" y="4608044"/>
            <a:ext cx="1142509" cy="5062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Microphone</a:t>
            </a:r>
            <a:endParaRPr lang="en-US" sz="1400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4D2F2BD-CF4C-4DCB-BA16-7F8EF9E95777}"/>
              </a:ext>
            </a:extLst>
          </p:cNvPr>
          <p:cNvCxnSpPr>
            <a:cxnSpLocks/>
            <a:stCxn id="24" idx="3"/>
            <a:endCxn id="12" idx="2"/>
          </p:cNvCxnSpPr>
          <p:nvPr/>
        </p:nvCxnSpPr>
        <p:spPr>
          <a:xfrm>
            <a:off x="2308709" y="4861183"/>
            <a:ext cx="3585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5C81BDA1-869F-45EF-AF5B-CFEA78D04CAA}"/>
              </a:ext>
            </a:extLst>
          </p:cNvPr>
          <p:cNvSpPr/>
          <p:nvPr/>
        </p:nvSpPr>
        <p:spPr>
          <a:xfrm>
            <a:off x="4793584" y="4624093"/>
            <a:ext cx="1225370" cy="4741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Detect</a:t>
            </a:r>
            <a:r>
              <a:rPr lang="de-DE" sz="1400" dirty="0">
                <a:solidFill>
                  <a:sysClr val="windowText" lastClr="000000"/>
                </a:solidFill>
              </a:rPr>
              <a:t> </a:t>
            </a:r>
            <a:r>
              <a:rPr lang="de-DE" sz="1400" dirty="0" err="1">
                <a:solidFill>
                  <a:sysClr val="windowText" lastClr="000000"/>
                </a:solidFill>
              </a:rPr>
              <a:t>Instruction</a:t>
            </a:r>
            <a:r>
              <a:rPr lang="de-DE" sz="1400" dirty="0">
                <a:solidFill>
                  <a:sysClr val="windowText" lastClr="000000"/>
                </a:solidFill>
              </a:rPr>
              <a:t>?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Verbinder: gewinkelt 35">
            <a:extLst>
              <a:ext uri="{FF2B5EF4-FFF2-40B4-BE49-F238E27FC236}">
                <a16:creationId xmlns:a16="http://schemas.microsoft.com/office/drawing/2014/main" id="{263CBB70-F5DE-4E64-9838-BB4BCC5C8B04}"/>
              </a:ext>
            </a:extLst>
          </p:cNvPr>
          <p:cNvCxnSpPr>
            <a:cxnSpLocks/>
            <a:stCxn id="31" idx="2"/>
            <a:endCxn id="12" idx="4"/>
          </p:cNvCxnSpPr>
          <p:nvPr/>
        </p:nvCxnSpPr>
        <p:spPr>
          <a:xfrm rot="5400000">
            <a:off x="4470174" y="4162177"/>
            <a:ext cx="12700" cy="187219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fik 44">
            <a:extLst>
              <a:ext uri="{FF2B5EF4-FFF2-40B4-BE49-F238E27FC236}">
                <a16:creationId xmlns:a16="http://schemas.microsoft.com/office/drawing/2014/main" id="{3728FA8D-D494-455E-A8BC-F9D76F091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26" y="5079230"/>
            <a:ext cx="222399" cy="209591"/>
          </a:xfrm>
          <a:prstGeom prst="rect">
            <a:avLst/>
          </a:prstGeom>
        </p:spPr>
      </p:pic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B4EEDD5E-E9FD-4569-BEEB-B50C87ABC358}"/>
              </a:ext>
            </a:extLst>
          </p:cNvPr>
          <p:cNvCxnSpPr>
            <a:cxnSpLocks/>
            <a:stCxn id="31" idx="3"/>
            <a:endCxn id="56" idx="1"/>
          </p:cNvCxnSpPr>
          <p:nvPr/>
        </p:nvCxnSpPr>
        <p:spPr>
          <a:xfrm flipV="1">
            <a:off x="6018954" y="4567950"/>
            <a:ext cx="841286" cy="293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1BD88F-F45B-4A6C-9599-5E84B7B21F16}"/>
              </a:ext>
            </a:extLst>
          </p:cNvPr>
          <p:cNvSpPr/>
          <p:nvPr/>
        </p:nvSpPr>
        <p:spPr>
          <a:xfrm>
            <a:off x="6860239" y="3738207"/>
            <a:ext cx="1337729" cy="5062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Disco Routine</a:t>
            </a:r>
            <a:endParaRPr lang="en-US" sz="1400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8CFD4532-1E1C-4E3F-91A7-BBC2F5BF9706}"/>
              </a:ext>
            </a:extLst>
          </p:cNvPr>
          <p:cNvSpPr/>
          <p:nvPr/>
        </p:nvSpPr>
        <p:spPr>
          <a:xfrm>
            <a:off x="6860240" y="4314811"/>
            <a:ext cx="1337729" cy="5062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Robot Routine</a:t>
            </a:r>
            <a:endParaRPr lang="en-US" sz="1400" dirty="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5D7B987F-54DC-4CF5-BDB0-9CD97531AB56}"/>
              </a:ext>
            </a:extLst>
          </p:cNvPr>
          <p:cNvSpPr/>
          <p:nvPr/>
        </p:nvSpPr>
        <p:spPr>
          <a:xfrm>
            <a:off x="6860241" y="4891417"/>
            <a:ext cx="1337729" cy="5062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Exotic</a:t>
            </a:r>
            <a:r>
              <a:rPr lang="de-DE" sz="1400" dirty="0"/>
              <a:t> Dancer Routine</a:t>
            </a:r>
            <a:endParaRPr lang="en-US" sz="1400" dirty="0"/>
          </a:p>
        </p:txBody>
      </p:sp>
      <p:pic>
        <p:nvPicPr>
          <p:cNvPr id="83" name="Grafik 82" descr="Ein Bild, das Spielzeug, Puppe, ausgestaltet enthält.&#10;&#10;Automatisch generierte Beschreibung">
            <a:extLst>
              <a:ext uri="{FF2B5EF4-FFF2-40B4-BE49-F238E27FC236}">
                <a16:creationId xmlns:a16="http://schemas.microsoft.com/office/drawing/2014/main" id="{6499208E-FD0C-43E4-8615-F8C0BF35D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" y="4459171"/>
            <a:ext cx="567143" cy="829650"/>
          </a:xfrm>
          <a:prstGeom prst="rect">
            <a:avLst/>
          </a:prstGeom>
        </p:spPr>
      </p:pic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19E383CD-C845-42DB-A347-1D1B7B0A1D3A}"/>
              </a:ext>
            </a:extLst>
          </p:cNvPr>
          <p:cNvSpPr/>
          <p:nvPr/>
        </p:nvSpPr>
        <p:spPr>
          <a:xfrm>
            <a:off x="318420" y="3598076"/>
            <a:ext cx="8507160" cy="26159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4" descr="200+ kostenlose Häkchen-Symbole &amp;amp; Haken-Bilder">
            <a:extLst>
              <a:ext uri="{FF2B5EF4-FFF2-40B4-BE49-F238E27FC236}">
                <a16:creationId xmlns:a16="http://schemas.microsoft.com/office/drawing/2014/main" id="{972066A6-B1EA-438C-99F3-868F168E5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129" y="4045560"/>
            <a:ext cx="244031" cy="2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200+ kostenlose Häkchen-Symbole &amp;amp; Haken-Bilder">
            <a:extLst>
              <a:ext uri="{FF2B5EF4-FFF2-40B4-BE49-F238E27FC236}">
                <a16:creationId xmlns:a16="http://schemas.microsoft.com/office/drawing/2014/main" id="{5EE7F95B-9B72-46F0-AD4C-5BD9D618C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896" y="4297582"/>
            <a:ext cx="244031" cy="2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200+ kostenlose Häkchen-Symbole &amp;amp; Haken-Bilder">
            <a:extLst>
              <a:ext uri="{FF2B5EF4-FFF2-40B4-BE49-F238E27FC236}">
                <a16:creationId xmlns:a16="http://schemas.microsoft.com/office/drawing/2014/main" id="{266F1803-CA94-407A-9C62-103E98BEF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803" y="4748212"/>
            <a:ext cx="244031" cy="2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A23D90CA-D33B-4EEF-8023-E3F2888DBD7E}"/>
              </a:ext>
            </a:extLst>
          </p:cNvPr>
          <p:cNvSpPr/>
          <p:nvPr/>
        </p:nvSpPr>
        <p:spPr>
          <a:xfrm>
            <a:off x="6860238" y="5463320"/>
            <a:ext cx="1337729" cy="5062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Quit</a:t>
            </a:r>
            <a:endParaRPr lang="en-US" sz="1400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ADE8E41-4268-470A-80B1-89103415730B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6018954" y="4861183"/>
            <a:ext cx="841284" cy="855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200+ kostenlose Häkchen-Symbole &amp;amp; Haken-Bilder">
            <a:extLst>
              <a:ext uri="{FF2B5EF4-FFF2-40B4-BE49-F238E27FC236}">
                <a16:creationId xmlns:a16="http://schemas.microsoft.com/office/drawing/2014/main" id="{5BC08994-30AF-438C-BE45-1861F83AA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93" y="5190967"/>
            <a:ext cx="244031" cy="2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48645999-F5A5-4DEC-BFCD-FEE79EF2DE0C}"/>
              </a:ext>
            </a:extLst>
          </p:cNvPr>
          <p:cNvSpPr/>
          <p:nvPr/>
        </p:nvSpPr>
        <p:spPr>
          <a:xfrm>
            <a:off x="8404222" y="3921064"/>
            <a:ext cx="148107" cy="1405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837CE63-DE5C-4BBF-95F4-AAD98590ABFE}"/>
              </a:ext>
            </a:extLst>
          </p:cNvPr>
          <p:cNvCxnSpPr>
            <a:cxnSpLocks/>
            <a:stCxn id="55" idx="3"/>
            <a:endCxn id="21" idx="2"/>
          </p:cNvCxnSpPr>
          <p:nvPr/>
        </p:nvCxnSpPr>
        <p:spPr>
          <a:xfrm>
            <a:off x="8197968" y="3991346"/>
            <a:ext cx="2062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51D8C82-775E-4CA4-9307-AE21431B1B44}"/>
              </a:ext>
            </a:extLst>
          </p:cNvPr>
          <p:cNvCxnSpPr>
            <a:cxnSpLocks/>
            <a:stCxn id="56" idx="3"/>
            <a:endCxn id="50" idx="2"/>
          </p:cNvCxnSpPr>
          <p:nvPr/>
        </p:nvCxnSpPr>
        <p:spPr>
          <a:xfrm>
            <a:off x="8197969" y="4567950"/>
            <a:ext cx="2166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972C406-47A6-43B8-A88E-881222162918}"/>
              </a:ext>
            </a:extLst>
          </p:cNvPr>
          <p:cNvSpPr/>
          <p:nvPr/>
        </p:nvSpPr>
        <p:spPr>
          <a:xfrm>
            <a:off x="8414636" y="4497668"/>
            <a:ext cx="148107" cy="1405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61C5A32-D368-471F-AEE3-5505DBB78147}"/>
              </a:ext>
            </a:extLst>
          </p:cNvPr>
          <p:cNvSpPr/>
          <p:nvPr/>
        </p:nvSpPr>
        <p:spPr>
          <a:xfrm>
            <a:off x="8414636" y="5074272"/>
            <a:ext cx="148107" cy="1405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901B7A0-B093-47FE-AE90-61B09E1DABB8}"/>
              </a:ext>
            </a:extLst>
          </p:cNvPr>
          <p:cNvSpPr/>
          <p:nvPr/>
        </p:nvSpPr>
        <p:spPr>
          <a:xfrm>
            <a:off x="8419913" y="5646177"/>
            <a:ext cx="148107" cy="1405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98A9952C-040D-4D48-B36F-1AA6CB365D33}"/>
              </a:ext>
            </a:extLst>
          </p:cNvPr>
          <p:cNvCxnSpPr>
            <a:cxnSpLocks/>
            <a:stCxn id="57" idx="3"/>
            <a:endCxn id="53" idx="2"/>
          </p:cNvCxnSpPr>
          <p:nvPr/>
        </p:nvCxnSpPr>
        <p:spPr>
          <a:xfrm flipV="1">
            <a:off x="8197970" y="5144554"/>
            <a:ext cx="216666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3F2C6E31-6BC3-47B6-9207-9507F2B9AEC6}"/>
              </a:ext>
            </a:extLst>
          </p:cNvPr>
          <p:cNvCxnSpPr>
            <a:cxnSpLocks/>
            <a:stCxn id="25" idx="3"/>
            <a:endCxn id="54" idx="2"/>
          </p:cNvCxnSpPr>
          <p:nvPr/>
        </p:nvCxnSpPr>
        <p:spPr>
          <a:xfrm>
            <a:off x="8197967" y="5716459"/>
            <a:ext cx="2219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74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24" grpId="0" animBg="1"/>
      <p:bldP spid="31" grpId="0" animBg="1"/>
      <p:bldP spid="55" grpId="0" animBg="1"/>
      <p:bldP spid="56" grpId="0" animBg="1"/>
      <p:bldP spid="57" grpId="0" animBg="1"/>
      <p:bldP spid="84" grpId="0" animBg="1"/>
      <p:bldP spid="25" grpId="0" animBg="1"/>
      <p:bldP spid="21" grpId="0" animBg="1"/>
      <p:bldP spid="50" grpId="0" animBg="1"/>
      <p:bldP spid="53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4A2C2-8B4C-4A2E-AE35-866293C7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Grab Rose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D72B02-3D84-4984-BD57-6B39A084EB0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81572" y="2026824"/>
            <a:ext cx="7930808" cy="9387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Marker </a:t>
            </a:r>
            <a:r>
              <a:rPr lang="de-DE" sz="1800" dirty="0" err="1"/>
              <a:t>Detection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Search</a:t>
            </a:r>
            <a:r>
              <a:rPr lang="en-US" altLang="zh-CN" sz="1800" dirty="0"/>
              <a:t>()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Face </a:t>
            </a:r>
            <a:r>
              <a:rPr lang="de-DE" sz="1800" dirty="0" err="1"/>
              <a:t>Detection</a:t>
            </a:r>
            <a:r>
              <a:rPr lang="de-DE" sz="1800" dirty="0"/>
              <a:t> API </a:t>
            </a:r>
            <a:r>
              <a:rPr lang="de-DE" sz="1800" dirty="0" err="1"/>
              <a:t>to</a:t>
            </a:r>
            <a:r>
              <a:rPr lang="de-DE" sz="1800" dirty="0"/>
              <a:t> find </a:t>
            </a:r>
            <a:r>
              <a:rPr lang="de-DE" sz="1800" dirty="0" err="1"/>
              <a:t>Audience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29E0FBF-E662-4C9E-B558-CCD9345A61A8}"/>
              </a:ext>
            </a:extLst>
          </p:cNvPr>
          <p:cNvSpPr/>
          <p:nvPr/>
        </p:nvSpPr>
        <p:spPr>
          <a:xfrm>
            <a:off x="1195991" y="3726416"/>
            <a:ext cx="822255" cy="5376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Bottom </a:t>
            </a:r>
            <a:r>
              <a:rPr lang="de-DE" sz="1400" dirty="0" err="1"/>
              <a:t>Camera</a:t>
            </a:r>
            <a:endParaRPr lang="en-US" sz="14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D7EEBF6-CADC-47A1-AC21-BF30DF359710}"/>
              </a:ext>
            </a:extLst>
          </p:cNvPr>
          <p:cNvSpPr/>
          <p:nvPr/>
        </p:nvSpPr>
        <p:spPr>
          <a:xfrm>
            <a:off x="2326270" y="3758139"/>
            <a:ext cx="2013285" cy="474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ArUco</a:t>
            </a:r>
            <a:r>
              <a:rPr lang="de-DE" sz="1400" dirty="0"/>
              <a:t> Marker </a:t>
            </a:r>
            <a:r>
              <a:rPr lang="de-DE" sz="1400" dirty="0" err="1"/>
              <a:t>Detection</a:t>
            </a:r>
            <a:endParaRPr lang="en-US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9290B28-FCDB-4E9E-85D2-A2BD9401F678}"/>
              </a:ext>
            </a:extLst>
          </p:cNvPr>
          <p:cNvSpPr/>
          <p:nvPr/>
        </p:nvSpPr>
        <p:spPr>
          <a:xfrm>
            <a:off x="5920835" y="3722943"/>
            <a:ext cx="1288638" cy="5376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Walk </a:t>
            </a:r>
            <a:r>
              <a:rPr lang="de-DE" sz="1400" dirty="0" err="1"/>
              <a:t>towards</a:t>
            </a:r>
            <a:r>
              <a:rPr lang="de-DE" sz="1400" dirty="0"/>
              <a:t> Rose</a:t>
            </a:r>
            <a:endParaRPr lang="en-US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04CFD2B-5AD5-4A1D-BB69-CF3B8B13307A}"/>
              </a:ext>
            </a:extLst>
          </p:cNvPr>
          <p:cNvSpPr/>
          <p:nvPr/>
        </p:nvSpPr>
        <p:spPr>
          <a:xfrm>
            <a:off x="7463053" y="3722060"/>
            <a:ext cx="1092241" cy="5376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Grab Rose</a:t>
            </a:r>
            <a:endParaRPr lang="en-US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75929EE-8EDF-4020-AB6D-E308E447AEFC}"/>
              </a:ext>
            </a:extLst>
          </p:cNvPr>
          <p:cNvSpPr/>
          <p:nvPr/>
        </p:nvSpPr>
        <p:spPr>
          <a:xfrm>
            <a:off x="4549839" y="3726416"/>
            <a:ext cx="872074" cy="5376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Found</a:t>
            </a:r>
            <a:r>
              <a:rPr lang="de-DE" sz="1400" dirty="0"/>
              <a:t> Rose?</a:t>
            </a:r>
            <a:endParaRPr lang="en-US" sz="1400" dirty="0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9025F8F-8D59-41E9-9116-FDA9651A5F17}"/>
              </a:ext>
            </a:extLst>
          </p:cNvPr>
          <p:cNvCxnSpPr>
            <a:cxnSpLocks/>
            <a:stCxn id="13" idx="6"/>
            <a:endCxn id="17" idx="1"/>
          </p:cNvCxnSpPr>
          <p:nvPr/>
        </p:nvCxnSpPr>
        <p:spPr>
          <a:xfrm>
            <a:off x="4339555" y="3995229"/>
            <a:ext cx="21028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36B89219-0A12-474A-AEE5-088E23DFE239}"/>
              </a:ext>
            </a:extLst>
          </p:cNvPr>
          <p:cNvCxnSpPr>
            <a:stCxn id="12" idx="3"/>
            <a:endCxn id="13" idx="2"/>
          </p:cNvCxnSpPr>
          <p:nvPr/>
        </p:nvCxnSpPr>
        <p:spPr>
          <a:xfrm flipV="1">
            <a:off x="2018246" y="3995229"/>
            <a:ext cx="3080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B61ECEA-7909-4AD5-BD3A-83172A4BD56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421913" y="3991757"/>
            <a:ext cx="498922" cy="3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138966C-8324-4469-B592-FAE698F5608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209473" y="3990874"/>
            <a:ext cx="253580" cy="8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AC94D503-B37B-4432-BD4B-FA8195A9880A}"/>
              </a:ext>
            </a:extLst>
          </p:cNvPr>
          <p:cNvCxnSpPr>
            <a:stCxn id="17" idx="2"/>
            <a:endCxn id="13" idx="4"/>
          </p:cNvCxnSpPr>
          <p:nvPr/>
        </p:nvCxnSpPr>
        <p:spPr>
          <a:xfrm rot="5400000" flipH="1">
            <a:off x="4143532" y="3421700"/>
            <a:ext cx="31725" cy="1652963"/>
          </a:xfrm>
          <a:prstGeom prst="bentConnector3">
            <a:avLst>
              <a:gd name="adj1" fmla="val -72056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Grafik 63">
            <a:extLst>
              <a:ext uri="{FF2B5EF4-FFF2-40B4-BE49-F238E27FC236}">
                <a16:creationId xmlns:a16="http://schemas.microsoft.com/office/drawing/2014/main" id="{F9A7BC72-9D6B-4C01-AA34-7C2691FC7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50" y="4259036"/>
            <a:ext cx="222399" cy="209591"/>
          </a:xfrm>
          <a:prstGeom prst="rect">
            <a:avLst/>
          </a:prstGeom>
        </p:spPr>
      </p:pic>
      <p:pic>
        <p:nvPicPr>
          <p:cNvPr id="65" name="Picture 4" descr="200+ kostenlose Häkchen-Symbole &amp;amp; Haken-Bilder">
            <a:extLst>
              <a:ext uri="{FF2B5EF4-FFF2-40B4-BE49-F238E27FC236}">
                <a16:creationId xmlns:a16="http://schemas.microsoft.com/office/drawing/2014/main" id="{871EE122-C830-4715-A3F1-60C1BA22C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481" y="3747692"/>
            <a:ext cx="244031" cy="2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hteck: abgerundete Ecken 71">
            <a:extLst>
              <a:ext uri="{FF2B5EF4-FFF2-40B4-BE49-F238E27FC236}">
                <a16:creationId xmlns:a16="http://schemas.microsoft.com/office/drawing/2014/main" id="{EF717844-6784-41DF-9424-1F622F73DFC8}"/>
              </a:ext>
            </a:extLst>
          </p:cNvPr>
          <p:cNvSpPr/>
          <p:nvPr/>
        </p:nvSpPr>
        <p:spPr>
          <a:xfrm>
            <a:off x="318420" y="3335628"/>
            <a:ext cx="8507160" cy="22264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Grafik 83" descr="Ein Bild, das Spielzeug, Puppe, ausgestaltet enthält.&#10;&#10;Automatisch generierte Beschreibung">
            <a:extLst>
              <a:ext uri="{FF2B5EF4-FFF2-40B4-BE49-F238E27FC236}">
                <a16:creationId xmlns:a16="http://schemas.microsoft.com/office/drawing/2014/main" id="{37483B6B-2925-46CE-87DB-1557E3C4B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2" y="3857874"/>
            <a:ext cx="567143" cy="829650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40ACCFA-AA94-488C-BEAC-7BDA589D468B}"/>
              </a:ext>
            </a:extLst>
          </p:cNvPr>
          <p:cNvCxnSpPr>
            <a:cxnSpLocks/>
            <a:stCxn id="16" idx="2"/>
            <a:endCxn id="66" idx="0"/>
          </p:cNvCxnSpPr>
          <p:nvPr/>
        </p:nvCxnSpPr>
        <p:spPr>
          <a:xfrm flipH="1">
            <a:off x="8009173" y="4259687"/>
            <a:ext cx="1" cy="447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C55FF3EB-4AAA-4D27-96B9-5788399F6409}"/>
              </a:ext>
            </a:extLst>
          </p:cNvPr>
          <p:cNvSpPr/>
          <p:nvPr/>
        </p:nvSpPr>
        <p:spPr>
          <a:xfrm>
            <a:off x="5634927" y="4675660"/>
            <a:ext cx="1092241" cy="5376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Find </a:t>
            </a:r>
            <a:r>
              <a:rPr lang="de-DE" sz="1400" dirty="0" err="1"/>
              <a:t>Audience</a:t>
            </a:r>
            <a:endParaRPr lang="en-US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BE99371-FFB5-413A-8967-C7A652C27BBA}"/>
              </a:ext>
            </a:extLst>
          </p:cNvPr>
          <p:cNvSpPr/>
          <p:nvPr/>
        </p:nvSpPr>
        <p:spPr>
          <a:xfrm>
            <a:off x="3893635" y="4675660"/>
            <a:ext cx="1092241" cy="5376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Throw</a:t>
            </a:r>
            <a:r>
              <a:rPr lang="de-DE" sz="1400" dirty="0"/>
              <a:t> Rose</a:t>
            </a:r>
            <a:endParaRPr lang="en-US" sz="1400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313FB7B-2537-4E74-B43B-AC40E1220A73}"/>
              </a:ext>
            </a:extLst>
          </p:cNvPr>
          <p:cNvCxnSpPr>
            <a:cxnSpLocks/>
            <a:stCxn id="22" idx="1"/>
            <a:endCxn id="25" idx="3"/>
          </p:cNvCxnSpPr>
          <p:nvPr/>
        </p:nvCxnSpPr>
        <p:spPr>
          <a:xfrm flipH="1">
            <a:off x="4985876" y="4944474"/>
            <a:ext cx="6490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0619673B-420E-4368-9EFF-6142595F7761}"/>
              </a:ext>
            </a:extLst>
          </p:cNvPr>
          <p:cNvSpPr/>
          <p:nvPr/>
        </p:nvSpPr>
        <p:spPr>
          <a:xfrm>
            <a:off x="7273288" y="4707384"/>
            <a:ext cx="1471769" cy="474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Face </a:t>
            </a:r>
            <a:r>
              <a:rPr lang="de-DE" sz="1400" dirty="0" err="1"/>
              <a:t>Detection</a:t>
            </a:r>
            <a:endParaRPr lang="en-US" sz="1400" dirty="0"/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2F76A2E0-4FD3-4341-9AF7-64348EE8D61C}"/>
              </a:ext>
            </a:extLst>
          </p:cNvPr>
          <p:cNvCxnSpPr>
            <a:cxnSpLocks/>
            <a:stCxn id="66" idx="2"/>
            <a:endCxn id="22" idx="3"/>
          </p:cNvCxnSpPr>
          <p:nvPr/>
        </p:nvCxnSpPr>
        <p:spPr>
          <a:xfrm flipH="1">
            <a:off x="6727168" y="4944474"/>
            <a:ext cx="546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3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 animBg="1"/>
      <p:bldP spid="13" grpId="0" animBg="1"/>
      <p:bldP spid="15" grpId="0" animBg="1"/>
      <p:bldP spid="16" grpId="0" animBg="1"/>
      <p:bldP spid="17" grpId="0" animBg="1"/>
      <p:bldP spid="72" grpId="0" animBg="1"/>
      <p:bldP spid="22" grpId="0" animBg="1"/>
      <p:bldP spid="25" grpId="0" animBg="1"/>
      <p:bldP spid="6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459</Words>
  <Application>Microsoft Macintosh PowerPoint</Application>
  <PresentationFormat>全屏显示(4:3)</PresentationFormat>
  <Paragraphs>122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Main Idea</vt:lpstr>
      <vt:lpstr>Applications</vt:lpstr>
      <vt:lpstr>System Architecture</vt:lpstr>
      <vt:lpstr>Walk to Stage</vt:lpstr>
      <vt:lpstr>Dance</vt:lpstr>
      <vt:lpstr>Dance</vt:lpstr>
      <vt:lpstr>Grab Rose</vt:lpstr>
      <vt:lpstr>Pick Up Prop</vt:lpstr>
      <vt:lpstr>Lessons Learnt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dc:description/>
  <cp:lastModifiedBy>YOU JUN</cp:lastModifiedBy>
  <cp:revision>40</cp:revision>
  <dcterms:modified xsi:type="dcterms:W3CDTF">2022-02-03T12:28:05Z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Affichage à l'écran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